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9"/>
  </p:notesMasterIdLst>
  <p:sldIdLst>
    <p:sldId id="256" r:id="rId3"/>
    <p:sldId id="272" r:id="rId4"/>
    <p:sldId id="1746" r:id="rId5"/>
    <p:sldId id="1747" r:id="rId6"/>
    <p:sldId id="1710" r:id="rId7"/>
    <p:sldId id="1714" r:id="rId8"/>
    <p:sldId id="1704" r:id="rId9"/>
    <p:sldId id="1624" r:id="rId10"/>
    <p:sldId id="1726" r:id="rId11"/>
    <p:sldId id="1711" r:id="rId12"/>
    <p:sldId id="1707" r:id="rId13"/>
    <p:sldId id="1725" r:id="rId14"/>
    <p:sldId id="1713" r:id="rId15"/>
    <p:sldId id="1724" r:id="rId16"/>
    <p:sldId id="1723" r:id="rId17"/>
    <p:sldId id="1705" r:id="rId18"/>
    <p:sldId id="1709" r:id="rId19"/>
    <p:sldId id="1706" r:id="rId20"/>
    <p:sldId id="1625" r:id="rId21"/>
    <p:sldId id="1712" r:id="rId22"/>
    <p:sldId id="1716" r:id="rId23"/>
    <p:sldId id="1717" r:id="rId24"/>
    <p:sldId id="1718" r:id="rId25"/>
    <p:sldId id="1719" r:id="rId26"/>
    <p:sldId id="1727" r:id="rId27"/>
    <p:sldId id="1728" r:id="rId28"/>
    <p:sldId id="1729" r:id="rId29"/>
    <p:sldId id="1733" r:id="rId30"/>
    <p:sldId id="1720" r:id="rId31"/>
    <p:sldId id="1730" r:id="rId32"/>
    <p:sldId id="1731" r:id="rId33"/>
    <p:sldId id="1732" r:id="rId34"/>
    <p:sldId id="1734" r:id="rId35"/>
    <p:sldId id="1735" r:id="rId36"/>
    <p:sldId id="1736" r:id="rId37"/>
    <p:sldId id="1737" r:id="rId38"/>
    <p:sldId id="1738" r:id="rId39"/>
    <p:sldId id="1740" r:id="rId40"/>
    <p:sldId id="1741" r:id="rId41"/>
    <p:sldId id="1742" r:id="rId42"/>
    <p:sldId id="1743" r:id="rId43"/>
    <p:sldId id="1745" r:id="rId44"/>
    <p:sldId id="1744" r:id="rId45"/>
    <p:sldId id="1748" r:id="rId46"/>
    <p:sldId id="1749" r:id="rId47"/>
    <p:sldId id="1751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73" d="100"/>
          <a:sy n="73" d="100"/>
        </p:scale>
        <p:origin x="8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>
            <a:extLst>
              <a:ext uri="{FF2B5EF4-FFF2-40B4-BE49-F238E27FC236}">
                <a16:creationId xmlns:a16="http://schemas.microsoft.com/office/drawing/2014/main" id="{A94F2945-2BE9-47F4-95C9-5214A1B0A8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Freeform 39">
            <a:extLst>
              <a:ext uri="{FF2B5EF4-FFF2-40B4-BE49-F238E27FC236}">
                <a16:creationId xmlns:a16="http://schemas.microsoft.com/office/drawing/2014/main" id="{02438D21-ECC1-40C6-AE18-B33B9E9BD298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3" name="Freeform 44">
            <a:extLst>
              <a:ext uri="{FF2B5EF4-FFF2-40B4-BE49-F238E27FC236}">
                <a16:creationId xmlns:a16="http://schemas.microsoft.com/office/drawing/2014/main" id="{F13C31A7-809C-4FBB-A69F-8159E597483C}"/>
              </a:ext>
            </a:extLst>
          </p:cNvPr>
          <p:cNvSpPr>
            <a:spLocks/>
          </p:cNvSpPr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" name="Freeform 45">
            <a:extLst>
              <a:ext uri="{FF2B5EF4-FFF2-40B4-BE49-F238E27FC236}">
                <a16:creationId xmlns:a16="http://schemas.microsoft.com/office/drawing/2014/main" id="{FDE9440D-3C70-4FCC-89B1-F054DC56B515}"/>
              </a:ext>
            </a:extLst>
          </p:cNvPr>
          <p:cNvSpPr>
            <a:spLocks/>
          </p:cNvSpPr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5" name="Freeform 46">
            <a:extLst>
              <a:ext uri="{FF2B5EF4-FFF2-40B4-BE49-F238E27FC236}">
                <a16:creationId xmlns:a16="http://schemas.microsoft.com/office/drawing/2014/main" id="{47DA5D6F-A5B4-43DF-A8AD-63087DAD1547}"/>
              </a:ext>
            </a:extLst>
          </p:cNvPr>
          <p:cNvSpPr>
            <a:spLocks/>
          </p:cNvSpPr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E7931A4-2697-40E7-8CCE-1F1B60050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3D143C-B540-47DC-8E8A-C7B9174CDC48}"/>
              </a:ext>
            </a:extLst>
          </p:cNvPr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>
              <a:extLst>
                <a:ext uri="{FF2B5EF4-FFF2-40B4-BE49-F238E27FC236}">
                  <a16:creationId xmlns:a16="http://schemas.microsoft.com/office/drawing/2014/main" id="{DDBA32C9-7B41-4ED9-AA5B-3FDF00EC0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CE6C262-633A-40A9-8346-4D47C8C31E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DC73D9-5284-41F8-BE85-D21B0BCB4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E07B49C-FC06-4624-AF48-47EEB2A72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2DC64A8B-1624-4CC9-B33B-290E6CC4B5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D7489E0-0378-401A-A015-72A24E8997C7}"/>
              </a:ext>
            </a:extLst>
          </p:cNvPr>
          <p:cNvSpPr>
            <a:spLocks/>
          </p:cNvSpPr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9A0EE7F-81DA-4E33-8DDC-5457C52A99CE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BA84066E-4D0D-43B1-B509-349EAFFD64D1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3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it165.net/database/dbmy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, 照片&#10;&#10;已生成极高可信度的说明">
            <a:extLst>
              <a:ext uri="{FF2B5EF4-FFF2-40B4-BE49-F238E27FC236}">
                <a16:creationId xmlns:a16="http://schemas.microsoft.com/office/drawing/2014/main" id="{4980731B-0EA7-4067-8A1C-28594E3FF9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5" y="1656784"/>
            <a:ext cx="5743574" cy="13086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JINRONG</a:t>
            </a:r>
            <a:r>
              <a:rPr lang="en-US" altLang="zh-CN" baseline="30000" dirty="0">
                <a:solidFill>
                  <a:schemeClr val="accent1"/>
                </a:solidFill>
              </a:rPr>
              <a:t>®</a:t>
            </a:r>
            <a:br>
              <a:rPr lang="en-US" altLang="zh-CN" baseline="30000" dirty="0"/>
            </a:br>
            <a:r>
              <a:rPr lang="en-US" altLang="zh-CN" dirty="0"/>
              <a:t>P2P</a:t>
            </a:r>
            <a:r>
              <a:rPr lang="zh-CN" altLang="en-US" dirty="0"/>
              <a:t>金融项目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E7451-05E0-4287-8D53-7E3D2769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11134"/>
            <a:ext cx="1033484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B7AE7-2762-4430-B393-DAEEC7D7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89288"/>
            <a:ext cx="11286198" cy="3139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6EA87-3C22-4506-B69C-FDAFC8CC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1" y="3576145"/>
            <a:ext cx="1129381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CCF4F-575A-456C-88E8-135E0CC1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33" y="2520958"/>
            <a:ext cx="6294665" cy="3558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055B04-9BFF-4F39-9E50-746BB95F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3" y="941487"/>
            <a:ext cx="7887383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A5657-1AD1-4A67-946A-27602A18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68289"/>
            <a:ext cx="9920177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710520-0791-4022-ABD5-F64A1088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52116"/>
            <a:ext cx="951614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6FD5D-0211-4F04-A963-B58B64B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11134"/>
            <a:ext cx="10228521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81CDB7-371B-44C5-9F76-48392860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" y="384546"/>
            <a:ext cx="11347163" cy="60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608C8B-C03B-4A3B-AEE5-859914C1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10202"/>
            <a:ext cx="11507197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2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457B0-7700-4419-B6F1-E56D375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55" y="2377349"/>
            <a:ext cx="7529212" cy="2103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E5EB6D-B20C-4C88-8D3E-73F78B54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2" y="23648"/>
            <a:ext cx="7765453" cy="2857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C1C578-6C4D-466A-BC30-7F62D987B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52" y="4480651"/>
            <a:ext cx="7841660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1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C8357-39FE-4F57-AE37-4E5C4772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网站基本信息维护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824C25C-C2AC-4DFB-97A6-5CDB5B17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1" y="1028700"/>
            <a:ext cx="9705154" cy="54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r>
                  <a:rPr lang="en-US" altLang="zh-CN" dirty="0"/>
                  <a:t>1</a:t>
                </a:r>
                <a:r>
                  <a:rPr lang="zh-CN" altLang="zh-CN" dirty="0"/>
                  <a:t>，数据库：</a:t>
                </a:r>
                <a:r>
                  <a:rPr lang="en-US" altLang="zh-CN" dirty="0" err="1"/>
                  <a:t>MySQL+Redis</a:t>
                </a:r>
                <a:r>
                  <a:rPr lang="zh-CN" altLang="zh-CN" dirty="0"/>
                  <a:t>（日志数据库）；</a:t>
                </a:r>
              </a:p>
              <a:p>
                <a:r>
                  <a:rPr lang="en-US" altLang="zh-CN" dirty="0"/>
                  <a:t>2</a:t>
                </a:r>
                <a:r>
                  <a:rPr lang="zh-CN" altLang="zh-CN" dirty="0"/>
                  <a:t>，持久化层：</a:t>
                </a:r>
                <a:r>
                  <a:rPr lang="en-US" altLang="zh-CN" dirty="0" err="1"/>
                  <a:t>MyBatis+Redis</a:t>
                </a:r>
                <a:r>
                  <a:rPr lang="zh-CN" altLang="zh-CN" dirty="0"/>
                  <a:t>（缓存）；</a:t>
                </a:r>
              </a:p>
              <a:p>
                <a:r>
                  <a:rPr lang="en-US" altLang="zh-CN" dirty="0"/>
                  <a:t>4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Web</a:t>
                </a:r>
                <a:r>
                  <a:rPr lang="zh-CN" altLang="zh-CN" dirty="0"/>
                  <a:t>：</a:t>
                </a:r>
                <a:r>
                  <a:rPr lang="en-US" altLang="zh-CN" dirty="0" err="1"/>
                  <a:t>Springboot</a:t>
                </a:r>
                <a:r>
                  <a:rPr lang="zh-CN" altLang="zh-CN" dirty="0"/>
                  <a:t>；</a:t>
                </a:r>
              </a:p>
              <a:p>
                <a:r>
                  <a:rPr lang="en-US" altLang="zh-CN" dirty="0"/>
                  <a:t>5</a:t>
                </a:r>
                <a:r>
                  <a:rPr lang="zh-CN" altLang="zh-CN" dirty="0"/>
                  <a:t>，前端：</a:t>
                </a:r>
                <a:r>
                  <a:rPr lang="en-US" altLang="zh-CN" dirty="0"/>
                  <a:t>jQuery+Bootstrap3</a:t>
                </a:r>
                <a:r>
                  <a:rPr lang="zh-CN" altLang="zh-CN" dirty="0"/>
                  <a:t>；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技术支持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8E17F2-C7E1-49E2-A1A3-D2F001538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8975"/>
              </p:ext>
            </p:extLst>
          </p:nvPr>
        </p:nvGraphicFramePr>
        <p:xfrm>
          <a:off x="3752976" y="3782608"/>
          <a:ext cx="6492240" cy="1981200"/>
        </p:xfrm>
        <a:graphic>
          <a:graphicData uri="http://schemas.openxmlformats.org/drawingml/2006/table">
            <a:tbl>
              <a:tblPr/>
              <a:tblGrid>
                <a:gridCol w="2164080">
                  <a:extLst>
                    <a:ext uri="{9D8B030D-6E8A-4147-A177-3AD203B41FA5}">
                      <a16:colId xmlns:a16="http://schemas.microsoft.com/office/drawing/2014/main" val="3689566632"/>
                    </a:ext>
                  </a:extLst>
                </a:gridCol>
                <a:gridCol w="1702944">
                  <a:extLst>
                    <a:ext uri="{9D8B030D-6E8A-4147-A177-3AD203B41FA5}">
                      <a16:colId xmlns:a16="http://schemas.microsoft.com/office/drawing/2014/main" val="3481721675"/>
                    </a:ext>
                  </a:extLst>
                </a:gridCol>
                <a:gridCol w="2625216">
                  <a:extLst>
                    <a:ext uri="{9D8B030D-6E8A-4147-A177-3AD203B41FA5}">
                      <a16:colId xmlns:a16="http://schemas.microsoft.com/office/drawing/2014/main" val="3564357195"/>
                    </a:ext>
                  </a:extLst>
                </a:gridCol>
              </a:tblGrid>
              <a:tr h="15571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工具名称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版本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用途说明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8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eclipse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IDE</a:t>
                      </a:r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环境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Jdk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1.8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0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mysql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5.5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数据库客户端工具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7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Tomcat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应用服务器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36253-D294-49B5-86CD-A1C2A53FB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ACC05-3A15-4A19-9F2A-B8A76C51FF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DBC87-4AB8-4345-858A-80CE9F24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3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C4ECF7-0CF0-4CC6-8B61-97DCE66B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3302"/>
            <a:ext cx="12192000" cy="2383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321F9-4763-403E-BF73-28ED755C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6604"/>
            <a:ext cx="12192000" cy="19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1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F0E99-77CF-455F-802E-7491538B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1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8252D-109C-43E1-A397-BA3A0DEC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5080"/>
            <a:ext cx="12192000" cy="33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F1A2CA-55B6-463E-B2C2-E6E1B5CD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668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0ABEC0-9143-4ACB-82EB-82276F6A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4763"/>
            <a:ext cx="12192000" cy="30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9DA58-902D-46E9-9BAD-C88F5D48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05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E1A6D-44F7-49C0-AB64-0F8B623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55"/>
            <a:ext cx="12192000" cy="4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2AF928-6550-4F04-9F47-4A8A2BC1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25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B5BB33-3AA6-4522-8FF9-AD43DE54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42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8942A-5627-4555-AEC0-398FB251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7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C551FF-2E29-4919-917C-8BEC3FB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7807"/>
            <a:ext cx="12192000" cy="29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0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14BB-1D3E-4566-9A7F-1700578F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773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545AFD-DB36-4489-8ECC-A6E8323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9641"/>
            <a:ext cx="12010161" cy="34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09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7CB9D-D629-4D0E-9192-70916B7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36" y="0"/>
            <a:ext cx="981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9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146" name="图片 2">
            <a:extLst>
              <a:ext uri="{FF2B5EF4-FFF2-40B4-BE49-F238E27FC236}">
                <a16:creationId xmlns:a16="http://schemas.microsoft.com/office/drawing/2014/main" id="{50DA8C29-0143-4438-85C0-858640E0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068"/>
            <a:ext cx="5586740" cy="663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55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5D4EF6-CA03-41EB-8C7B-CFC128C3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1" y="418839"/>
            <a:ext cx="11499577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2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E682DD-8871-4EA9-BC01-2C5294E6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14"/>
            <a:ext cx="12192000" cy="57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6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D9B5C0-27AF-4014-85BB-D0903660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4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1D6ED-11F0-4A04-B255-FC2718F7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0914"/>
            <a:ext cx="5761219" cy="366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7DBCE-D2D4-465B-AE76-4C2C41D9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73" y="3067289"/>
            <a:ext cx="5616427" cy="39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DF841C-1C56-42A7-A8DF-2E43AF7A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27"/>
            <a:ext cx="12192000" cy="5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7492FE-6E2D-45D7-BCC3-2BDB0493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70"/>
            <a:ext cx="12192000" cy="59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2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AD4FB8-194F-4F49-B547-A5CBAD65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15"/>
            <a:ext cx="12192000" cy="6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10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74386-015D-4647-BE26-34F952DF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7109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18CDF1-D505-416C-BD7B-2614F195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14" y="2025953"/>
            <a:ext cx="3648089" cy="44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8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A7B495-4E91-4553-BD76-E3BB048D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28"/>
            <a:ext cx="12192000" cy="5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8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FE8A9-DDFB-40A5-A1D9-3565298C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531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DA6190-491D-4769-95D5-D6CCA1C8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" y="3594424"/>
            <a:ext cx="12192000" cy="32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B687D0-C4FF-4B97-A5B4-52BBC50D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62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BE43A0-70D7-47BD-AAC5-5B8DC197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0" y="2780947"/>
            <a:ext cx="5738357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29297" y="998483"/>
            <a:ext cx="3678620" cy="4981903"/>
          </a:xfrm>
        </p:spPr>
        <p:txBody>
          <a:bodyPr/>
          <a:lstStyle/>
          <a:p>
            <a:r>
              <a:rPr lang="en-US" altLang="zh-CN" sz="1600" dirty="0"/>
              <a:t>       Nginx</a:t>
            </a:r>
            <a:r>
              <a:rPr lang="zh-CN" altLang="zh-CN" sz="1600" dirty="0"/>
              <a:t>是一个高性能的</a:t>
            </a:r>
            <a:r>
              <a:rPr lang="en-US" altLang="zh-CN" sz="1600" dirty="0"/>
              <a:t> HTTP </a:t>
            </a:r>
            <a:r>
              <a:rPr lang="zh-CN" altLang="zh-CN" sz="1600" dirty="0"/>
              <a:t>和反向代理服务器，具有占有内存少，并发能力强等优点，可在不改变原有网站结构的条件下用提升网站的访问速度，可通过它来实现负载均衡，静态分发。</a:t>
            </a:r>
          </a:p>
          <a:p>
            <a:r>
              <a:rPr lang="en-US" altLang="zh-CN" sz="1600" dirty="0"/>
              <a:t>      MariaDB Galera Cluster </a:t>
            </a:r>
            <a:r>
              <a:rPr lang="zh-CN" altLang="zh-CN" sz="1600" dirty="0"/>
              <a:t>是一套在</a:t>
            </a:r>
            <a:r>
              <a:rPr lang="en-US" altLang="zh-CN" sz="1600" dirty="0" err="1"/>
              <a:t>mysql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innodb</a:t>
            </a:r>
            <a:r>
              <a:rPr lang="zh-CN" altLang="zh-CN" sz="1600" dirty="0"/>
              <a:t>存储引擎上面实现</a:t>
            </a:r>
            <a:r>
              <a:rPr lang="en-US" altLang="zh-CN" sz="1600" dirty="0"/>
              <a:t>multi-master</a:t>
            </a:r>
            <a:r>
              <a:rPr lang="zh-CN" altLang="zh-CN" sz="1600" dirty="0"/>
              <a:t>及数据实时同步的系统架构，业务层面无需做读写分离工作，数据库读写压力都能按照既定的规则分发到各个节点上去。在数据方面完全兼容</a:t>
            </a:r>
            <a:r>
              <a:rPr lang="en-US" altLang="zh-CN" sz="1600" dirty="0"/>
              <a:t> MariaDB </a:t>
            </a:r>
            <a:r>
              <a:rPr lang="zh-CN" altLang="zh-CN" sz="1600" dirty="0"/>
              <a:t>和</a:t>
            </a:r>
            <a:r>
              <a:rPr lang="en-US" altLang="zh-CN" sz="1600" dirty="0">
                <a:hlinkClick r:id="rId2"/>
              </a:rPr>
              <a:t>MySQL</a:t>
            </a:r>
            <a:r>
              <a:rPr lang="zh-CN" altLang="zh-CN" sz="1600" dirty="0"/>
              <a:t>。</a:t>
            </a:r>
          </a:p>
          <a:p>
            <a:r>
              <a:rPr lang="en-US" altLang="zh-CN" sz="1600" dirty="0"/>
              <a:t>         </a:t>
            </a:r>
            <a:r>
              <a:rPr lang="zh-CN" altLang="zh-CN" sz="1600" dirty="0"/>
              <a:t>采用</a:t>
            </a:r>
            <a:r>
              <a:rPr lang="en-US" altLang="zh-CN" sz="1600" dirty="0" err="1"/>
              <a:t>Nginx+Tomcat</a:t>
            </a:r>
            <a:r>
              <a:rPr lang="zh-CN" altLang="zh-CN" sz="1600" dirty="0"/>
              <a:t>作为</a:t>
            </a:r>
            <a:r>
              <a:rPr lang="en-US" altLang="zh-CN" sz="1600" dirty="0"/>
              <a:t>WEB</a:t>
            </a:r>
            <a:r>
              <a:rPr lang="zh-CN" altLang="zh-CN" sz="1600" dirty="0"/>
              <a:t>服务器集群设置</a:t>
            </a:r>
            <a:r>
              <a:rPr lang="en-US" altLang="zh-CN" sz="1600" dirty="0"/>
              <a:t>,</a:t>
            </a:r>
            <a:r>
              <a:rPr lang="zh-CN" altLang="zh-CN" sz="1600" dirty="0"/>
              <a:t>采用使用</a:t>
            </a:r>
            <a:r>
              <a:rPr lang="en-US" altLang="zh-CN" sz="1600" dirty="0"/>
              <a:t>Memcached</a:t>
            </a:r>
            <a:r>
              <a:rPr lang="zh-CN" altLang="zh-CN" sz="1600" dirty="0"/>
              <a:t>实现</a:t>
            </a:r>
            <a:r>
              <a:rPr lang="en-US" altLang="zh-CN" sz="1600" dirty="0"/>
              <a:t>Session</a:t>
            </a:r>
            <a:r>
              <a:rPr lang="zh-CN" altLang="zh-CN" sz="1600" dirty="0"/>
              <a:t>共享大大提供了用户的并发量，提升了系统的性能。数据库采用</a:t>
            </a:r>
            <a:r>
              <a:rPr lang="en-US" altLang="zh-CN" sz="1600" dirty="0"/>
              <a:t>MariaDB Galera Cluster</a:t>
            </a:r>
            <a:r>
              <a:rPr lang="zh-CN" altLang="zh-CN" sz="1600" dirty="0"/>
              <a:t>方案，实现集群配置提高系统性能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F86C7-ABFE-4CDF-8781-F8D2E6E5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7" y="-1"/>
            <a:ext cx="8234018" cy="64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8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91B71-1C84-4D5F-80F9-38AE458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27"/>
            <a:ext cx="12192000" cy="5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A0227B-175D-4E23-9737-5BFF515D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50"/>
            <a:ext cx="12192000" cy="52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0A74F8-5DA0-4386-ADF6-0F1018C1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82869"/>
            <a:ext cx="5654530" cy="3749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3CF9DC-E382-43D9-BE0F-1C407534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23119"/>
            <a:ext cx="2575783" cy="1112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63871E-72AC-40A6-BCF3-992CCD3D3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99" y="4368843"/>
            <a:ext cx="272819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3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D67FD-2C15-4E95-A79C-79D5B933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0" y="586493"/>
            <a:ext cx="5936494" cy="5685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D43E67-8B04-4F82-9102-613EFDC5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88" y="240141"/>
            <a:ext cx="4656223" cy="3497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ECF56-8CB1-45C1-A03A-7DC27BE8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03810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DF025B-5DC9-4EE8-AED6-0A8765D8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" y="79698"/>
            <a:ext cx="4427604" cy="3349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59B86C-C188-4C57-AD30-6A5E7F14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51736" cy="5182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F6712D-D21B-4162-9561-0416ED8A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87638" cy="32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79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3FE27-10C6-4C16-8D3E-7C5C7858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34" y="398990"/>
            <a:ext cx="5859051" cy="61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03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5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122" name="图片 1" descr="55aa036ad8261ac4(05-23-18-25-02)">
            <a:extLst>
              <a:ext uri="{FF2B5EF4-FFF2-40B4-BE49-F238E27FC236}">
                <a16:creationId xmlns:a16="http://schemas.microsoft.com/office/drawing/2014/main" id="{64A6C595-C103-4A11-872C-D44CCAF9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84" y="134938"/>
            <a:ext cx="10385538" cy="672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44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004" y="4340771"/>
            <a:ext cx="11175234" cy="2118239"/>
          </a:xfrm>
        </p:spPr>
        <p:txBody>
          <a:bodyPr/>
          <a:lstStyle/>
          <a:p>
            <a:r>
              <a:rPr lang="en-US" altLang="zh-CN" sz="1800" dirty="0"/>
              <a:t>  </a:t>
            </a:r>
            <a:r>
              <a:rPr lang="zh-CN" altLang="zh-CN" sz="1800" dirty="0"/>
              <a:t>系统身份识别通过两种方式实现，一种是通过用户登录实现，另一种是通过门户系统登录，点击系统链接直接实现单点登录进入系统中。在系统中将用户信息保存在</a:t>
            </a:r>
            <a:r>
              <a:rPr lang="en-US" altLang="zh-CN" sz="1800" dirty="0"/>
              <a:t>session</a:t>
            </a:r>
            <a:r>
              <a:rPr lang="zh-CN" altLang="zh-CN" sz="1800" dirty="0"/>
              <a:t>中，每个页面先通过</a:t>
            </a:r>
            <a:r>
              <a:rPr lang="en-US" altLang="zh-CN" sz="1800" dirty="0"/>
              <a:t>filter</a:t>
            </a:r>
            <a:r>
              <a:rPr lang="zh-CN" altLang="zh-CN" sz="1800" dirty="0"/>
              <a:t>拦截器判断用户身份。用户登录时的密码输入采用</a:t>
            </a:r>
            <a:r>
              <a:rPr lang="en-US" altLang="zh-CN" sz="1800" dirty="0"/>
              <a:t>MD5</a:t>
            </a:r>
            <a:r>
              <a:rPr lang="zh-CN" altLang="zh-CN" sz="1800" dirty="0"/>
              <a:t>进行加密处理，和用户已加密的密码进行匹配判断用户身份。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884AE-295B-4CA6-B475-EAD9C408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4563"/>
            <a:ext cx="10418734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C2290-0CB8-4D0D-8EC3-4A28D10B8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5" y="125605"/>
            <a:ext cx="12192000" cy="6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网站会员</a:t>
            </a:r>
            <a:r>
              <a:rPr lang="en-US" altLang="zh-CN" dirty="0"/>
              <a:t>,</a:t>
            </a:r>
            <a:r>
              <a:rPr lang="zh-CN" altLang="en-US" dirty="0"/>
              <a:t>员工管理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052" name="Picture 4" descr="这里写图片描述">
            <a:extLst>
              <a:ext uri="{FF2B5EF4-FFF2-40B4-BE49-F238E27FC236}">
                <a16:creationId xmlns:a16="http://schemas.microsoft.com/office/drawing/2014/main" id="{731009A6-5F09-4708-BA7A-FF161EC2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261241"/>
            <a:ext cx="8398492" cy="48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3937DA-B4FA-421F-8502-AF542B71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293098"/>
            <a:ext cx="1140050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30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798</TotalTime>
  <Words>555</Words>
  <Application>Microsoft Office PowerPoint</Application>
  <PresentationFormat>宽屏</PresentationFormat>
  <Paragraphs>113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微软雅黑</vt:lpstr>
      <vt:lpstr>Arial</vt:lpstr>
      <vt:lpstr>Calibri</vt:lpstr>
      <vt:lpstr>Segoe UI Light</vt:lpstr>
      <vt:lpstr>主题5</vt:lpstr>
      <vt:lpstr>OfficePLUS</vt:lpstr>
      <vt:lpstr>JINRONG® P2P金融项目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网站会员,员工管理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网站基本信息维护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白 树浩</cp:lastModifiedBy>
  <cp:revision>55</cp:revision>
  <cp:lastPrinted>2017-09-04T16:00:00Z</cp:lastPrinted>
  <dcterms:created xsi:type="dcterms:W3CDTF">2017-09-04T16:00:00Z</dcterms:created>
  <dcterms:modified xsi:type="dcterms:W3CDTF">2019-05-05T00:59:46Z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2019-01-03T07:39:40.4156763Z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